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6" r:id="rId2"/>
  </p:sldMasterIdLst>
  <p:notesMasterIdLst>
    <p:notesMasterId r:id="rId9"/>
  </p:notesMasterIdLst>
  <p:sldIdLst>
    <p:sldId id="2433" r:id="rId3"/>
    <p:sldId id="2444" r:id="rId4"/>
    <p:sldId id="267" r:id="rId5"/>
    <p:sldId id="2445" r:id="rId6"/>
    <p:sldId id="2446" r:id="rId7"/>
    <p:sldId id="244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3B5F6"/>
    <a:srgbClr val="2E75B6"/>
    <a:srgbClr val="4472C4"/>
    <a:srgbClr val="82C4F8"/>
    <a:srgbClr val="4690E2"/>
    <a:srgbClr val="6F6F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96430F4-0FD8-4A38-9B81-FF7FE2C192D6}" v="205" dt="2023-02-16T12:35:41.88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96" d="100"/>
          <a:sy n="96" d="100"/>
        </p:scale>
        <p:origin x="86" y="19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DFA3A2-D9AD-420A-BF14-04B10B5BF14A}" type="datetimeFigureOut">
              <a:rPr lang="de-DE" smtClean="0"/>
              <a:t>17.02.2023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5AE61A-16FE-4684-BB44-5157F679B38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700093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80854-DB4C-4F0C-87D6-FBAAE8B92E7C}" type="datetimeFigureOut">
              <a:rPr lang="de-DE" smtClean="0"/>
              <a:t>17.02.2023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15DF4-B0FE-46F5-A2D6-B1C2F9D2B20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889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80854-DB4C-4F0C-87D6-FBAAE8B92E7C}" type="datetimeFigureOut">
              <a:rPr lang="de-DE" smtClean="0"/>
              <a:t>17.02.2023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15DF4-B0FE-46F5-A2D6-B1C2F9D2B20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09426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80854-DB4C-4F0C-87D6-FBAAE8B92E7C}" type="datetimeFigureOut">
              <a:rPr lang="de-DE" smtClean="0"/>
              <a:t>17.02.2023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15DF4-B0FE-46F5-A2D6-B1C2F9D2B20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062369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76E3C4F-7A1E-F177-D1BC-948CD2EFDC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9CD26540-6CC2-5143-E670-0A7F820BB2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7A2B309-D201-1AF8-FBE2-B8CE8F02A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80854-DB4C-4F0C-87D6-FBAAE8B92E7C}" type="datetimeFigureOut">
              <a:rPr lang="de-DE" smtClean="0"/>
              <a:t>17.02.2023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BE8F657-AFB9-0DA5-A3D4-D9DEE321F9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DD4B500-CC1C-7B52-0605-7651007CAB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15DF4-B0FE-46F5-A2D6-B1C2F9D2B20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42553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CBE8CE5-2D9F-2F01-71F5-25AE97F2FC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9149F17-FD8A-DCCA-762B-CF87DBC753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383AF5E-446C-0882-D810-A352211D5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80854-DB4C-4F0C-87D6-FBAAE8B92E7C}" type="datetimeFigureOut">
              <a:rPr lang="de-DE" smtClean="0"/>
              <a:t>17.02.2023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6A65920-E78A-E479-5706-246C3A8915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D64F027-860B-0F89-3D33-9D760485E4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15DF4-B0FE-46F5-A2D6-B1C2F9D2B20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977923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D1EDA95-F1EC-8645-BA96-01C56959B3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84CFD4C-5A76-7C01-6DC2-6ED85D22B3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79FDEA2-17E4-B21E-B989-5C86FC23E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80854-DB4C-4F0C-87D6-FBAAE8B92E7C}" type="datetimeFigureOut">
              <a:rPr lang="de-DE" smtClean="0"/>
              <a:t>17.02.2023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191583E-BFAE-73A2-9B0D-DB1DD8663A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B4D0218-4D1B-DDC4-191F-E48D8FD9B4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15DF4-B0FE-46F5-A2D6-B1C2F9D2B20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71547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800C135-9AAD-ED5A-AFB7-F9B0282187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BD1EB7D-202C-28AC-9D37-91E60CEE31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31CC111-218D-A2FE-1DDB-8AF9E39666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00F9C45-AE7F-75DC-7FF3-B421B77D1C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80854-DB4C-4F0C-87D6-FBAAE8B92E7C}" type="datetimeFigureOut">
              <a:rPr lang="de-DE" smtClean="0"/>
              <a:t>17.02.2023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4F57084-1534-B538-D65C-2F731F6FEE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62D6C24-2201-F402-423B-C0128423B8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15DF4-B0FE-46F5-A2D6-B1C2F9D2B20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33816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52CADFB-F64C-A502-E1EA-6C8CD5A554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49727F6-B3BC-320D-5D23-785B9EF763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7AC705C6-15E6-4576-8EE8-2B7EEF8D93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9173C482-1960-91E0-5F01-32AD4A6E3B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91E6765C-A75A-9EDA-C7D8-59551CFAA4B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22530F2B-5B48-B723-AF6B-5ED8DF3FC3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80854-DB4C-4F0C-87D6-FBAAE8B92E7C}" type="datetimeFigureOut">
              <a:rPr lang="de-DE" smtClean="0"/>
              <a:t>17.02.2023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23CC5698-FD07-DA2C-1821-E0DD58CEE5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471AB2DF-2D95-BF3B-78B7-758D5D7DE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15DF4-B0FE-46F5-A2D6-B1C2F9D2B20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69565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9B3E620-AE9D-BB5C-A1A8-9574D8788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757E6774-CC3B-CDF6-CBC5-02D881B251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80854-DB4C-4F0C-87D6-FBAAE8B92E7C}" type="datetimeFigureOut">
              <a:rPr lang="de-DE" smtClean="0"/>
              <a:t>17.02.2023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D397882F-3EC1-5F6E-4820-99ACA86DA2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B0FBF977-8ABB-C22D-C880-2564FD662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15DF4-B0FE-46F5-A2D6-B1C2F9D2B20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787130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22445E82-3BA6-C880-9366-25CCBC2EE6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80854-DB4C-4F0C-87D6-FBAAE8B92E7C}" type="datetimeFigureOut">
              <a:rPr lang="de-DE" smtClean="0"/>
              <a:t>17.02.2023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EF11BF2D-9BE6-5F28-F51F-8B89B58E39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7F97AEA0-26B4-4FEF-0907-2EA82CA19F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15DF4-B0FE-46F5-A2D6-B1C2F9D2B20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9383371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4138FEB-7C91-64F3-4DFA-82D002794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5AD43C4-2183-4706-714A-99A851EE6F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0A478F38-18A4-BEE2-DB92-5599131ED3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2212FE0-8AE6-F462-4CE5-516EA8EA19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80854-DB4C-4F0C-87D6-FBAAE8B92E7C}" type="datetimeFigureOut">
              <a:rPr lang="de-DE" smtClean="0"/>
              <a:t>17.02.2023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64DB60F-D988-16E6-32EB-394B07883A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E062895-D352-659C-FF34-BDEA7CF4B8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15DF4-B0FE-46F5-A2D6-B1C2F9D2B20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6950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80854-DB4C-4F0C-87D6-FBAAE8B92E7C}" type="datetimeFigureOut">
              <a:rPr lang="de-DE" smtClean="0"/>
              <a:t>17.02.2023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15DF4-B0FE-46F5-A2D6-B1C2F9D2B20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108731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46161E3-0BE9-2AE5-DB3F-4378980085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33583341-522A-1ECD-0EE0-03E41B25C79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612F571-50FB-A09D-A06F-B7B51B1201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0D03036-CE5B-7F11-337D-BE737FCBEF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80854-DB4C-4F0C-87D6-FBAAE8B92E7C}" type="datetimeFigureOut">
              <a:rPr lang="de-DE" smtClean="0"/>
              <a:t>17.02.2023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5848342-4832-7C7C-D50B-5D3B3EE307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F736D6A-F22F-B7D7-B407-28B00E50DE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15DF4-B0FE-46F5-A2D6-B1C2F9D2B20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657737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A7FEF05-9E57-99F6-E60D-33C3D848C7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A5561988-8341-7160-7E67-B78B1BF14C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78DCA52-8195-BF2A-31DB-205716C40A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80854-DB4C-4F0C-87D6-FBAAE8B92E7C}" type="datetimeFigureOut">
              <a:rPr lang="de-DE" smtClean="0"/>
              <a:t>17.02.2023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C15A736-09F2-EB40-3F54-249E7FA52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147B704-39A0-5EFB-3F8F-D755424D32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15DF4-B0FE-46F5-A2D6-B1C2F9D2B20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424932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93EAC3F5-75BD-6D54-AAAD-90D6F81C80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224A30DD-31BB-2519-7E04-56565DDA0A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3F5831E-881A-12DD-C6BD-40251B0F1F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80854-DB4C-4F0C-87D6-FBAAE8B92E7C}" type="datetimeFigureOut">
              <a:rPr lang="de-DE" smtClean="0"/>
              <a:t>17.02.2023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EF47BF6-FD71-1D6F-B41E-0ADE6711E2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6FA610C-ED0D-B1EF-9B5C-1132F475B4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15DF4-B0FE-46F5-A2D6-B1C2F9D2B20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6215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80854-DB4C-4F0C-87D6-FBAAE8B92E7C}" type="datetimeFigureOut">
              <a:rPr lang="de-DE" smtClean="0"/>
              <a:t>17.02.2023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15DF4-B0FE-46F5-A2D6-B1C2F9D2B20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3487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80854-DB4C-4F0C-87D6-FBAAE8B92E7C}" type="datetimeFigureOut">
              <a:rPr lang="de-DE" smtClean="0"/>
              <a:t>17.02.2023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15DF4-B0FE-46F5-A2D6-B1C2F9D2B20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47378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80854-DB4C-4F0C-87D6-FBAAE8B92E7C}" type="datetimeFigureOut">
              <a:rPr lang="de-DE" smtClean="0"/>
              <a:t>17.02.2023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15DF4-B0FE-46F5-A2D6-B1C2F9D2B20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10133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80854-DB4C-4F0C-87D6-FBAAE8B92E7C}" type="datetimeFigureOut">
              <a:rPr lang="de-DE" smtClean="0"/>
              <a:t>17.02.2023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15DF4-B0FE-46F5-A2D6-B1C2F9D2B20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6711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80854-DB4C-4F0C-87D6-FBAAE8B92E7C}" type="datetimeFigureOut">
              <a:rPr lang="de-DE" smtClean="0"/>
              <a:t>17.02.2023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15DF4-B0FE-46F5-A2D6-B1C2F9D2B20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64283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80854-DB4C-4F0C-87D6-FBAAE8B92E7C}" type="datetimeFigureOut">
              <a:rPr lang="de-DE" smtClean="0"/>
              <a:t>17.02.2023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15DF4-B0FE-46F5-A2D6-B1C2F9D2B20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94964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80854-DB4C-4F0C-87D6-FBAAE8B92E7C}" type="datetimeFigureOut">
              <a:rPr lang="de-DE" smtClean="0"/>
              <a:t>17.02.2023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15DF4-B0FE-46F5-A2D6-B1C2F9D2B20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34861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280854-DB4C-4F0C-87D6-FBAAE8B92E7C}" type="datetimeFigureOut">
              <a:rPr lang="de-DE" smtClean="0"/>
              <a:t>17.02.2023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515DF4-B0FE-46F5-A2D6-B1C2F9D2B20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42476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3B5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62112409-8365-94AD-57A8-25B7BCEF8D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671342C-3225-B9C0-B8F1-26F19EF55A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63640B0-936C-E65F-1C19-1A68816C9C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280854-DB4C-4F0C-87D6-FBAAE8B92E7C}" type="datetimeFigureOut">
              <a:rPr lang="de-DE" smtClean="0"/>
              <a:t>17.02.2023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3870E2C-811B-FE15-D156-A900A2770B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810B68A-3DEB-599A-EA10-4C8E70D554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515DF4-B0FE-46F5-A2D6-B1C2F9D2B20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71510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7" Type="http://schemas.openxmlformats.org/officeDocument/2006/relationships/image" Target="../media/image13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2.png"/><Relationship Id="rId5" Type="http://schemas.openxmlformats.org/officeDocument/2006/relationships/image" Target="../media/image11.sv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472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E7E86F48-E3C4-78E6-9E16-A40F8AC0C3C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39" b="2439"/>
          <a:stretch/>
        </p:blipFill>
        <p:spPr bwMode="auto">
          <a:xfrm>
            <a:off x="-3047" y="10"/>
            <a:ext cx="12191999" cy="6857990"/>
          </a:xfrm>
          <a:prstGeom prst="rect">
            <a:avLst/>
          </a:prstGeom>
          <a:noFill/>
        </p:spPr>
      </p:pic>
      <p:sp>
        <p:nvSpPr>
          <p:cNvPr id="4" name="Titel 3">
            <a:extLst>
              <a:ext uri="{FF2B5EF4-FFF2-40B4-BE49-F238E27FC236}">
                <a16:creationId xmlns:a16="http://schemas.microsoft.com/office/drawing/2014/main" id="{FF8A36F9-E1BD-AA7E-2D6E-C3C5592B5D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76500" y="2741603"/>
            <a:ext cx="9144000" cy="2387600"/>
          </a:xfrm>
        </p:spPr>
        <p:txBody>
          <a:bodyPr/>
          <a:lstStyle/>
          <a:p>
            <a:pPr algn="r"/>
            <a:r>
              <a:rPr lang="de-DE" sz="4800" dirty="0">
                <a:solidFill>
                  <a:schemeClr val="bg1"/>
                </a:solidFill>
                <a:latin typeface="Noto Sans" panose="020B0502040504020204" pitchFamily="34" charset="0"/>
              </a:rPr>
              <a:t>Max</a:t>
            </a:r>
            <a:r>
              <a:rPr lang="de-DE" dirty="0">
                <a:solidFill>
                  <a:schemeClr val="bg1"/>
                </a:solidFill>
                <a:latin typeface="Noto Sans" panose="020B0502040504020204" pitchFamily="34" charset="0"/>
              </a:rPr>
              <a:t> </a:t>
            </a:r>
            <a:r>
              <a:rPr lang="de-DE" sz="4800" dirty="0">
                <a:solidFill>
                  <a:schemeClr val="bg1"/>
                </a:solidFill>
                <a:latin typeface="Noto Sans" panose="020B0502040504020204" pitchFamily="34" charset="0"/>
              </a:rPr>
              <a:t>Mustermann</a:t>
            </a:r>
            <a:endParaRPr lang="de-DE" dirty="0">
              <a:solidFill>
                <a:schemeClr val="bg1"/>
              </a:solidFill>
              <a:latin typeface="Noto Sans" panose="020B0502040504020204" pitchFamily="34" charset="0"/>
            </a:endParaRPr>
          </a:p>
        </p:txBody>
      </p:sp>
      <p:sp>
        <p:nvSpPr>
          <p:cNvPr id="5" name="Untertitel 4">
            <a:extLst>
              <a:ext uri="{FF2B5EF4-FFF2-40B4-BE49-F238E27FC236}">
                <a16:creationId xmlns:a16="http://schemas.microsoft.com/office/drawing/2014/main" id="{A777AD67-0963-5820-369C-9D69F87AE8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76500" y="5221278"/>
            <a:ext cx="9144000" cy="1655762"/>
          </a:xfrm>
        </p:spPr>
        <p:txBody>
          <a:bodyPr/>
          <a:lstStyle/>
          <a:p>
            <a:pPr algn="r"/>
            <a:r>
              <a:rPr lang="de-DE" dirty="0">
                <a:solidFill>
                  <a:schemeClr val="bg1"/>
                </a:solidFill>
                <a:latin typeface="Noto Sans" panose="020B0502040504020204" pitchFamily="34" charset="0"/>
              </a:rPr>
              <a:t>Marketingmanager</a:t>
            </a:r>
          </a:p>
        </p:txBody>
      </p:sp>
    </p:spTree>
    <p:extLst>
      <p:ext uri="{BB962C8B-B14F-4D97-AF65-F5344CB8AC3E}">
        <p14:creationId xmlns:p14="http://schemas.microsoft.com/office/powerpoint/2010/main" val="36767877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uppieren 13">
            <a:extLst>
              <a:ext uri="{FF2B5EF4-FFF2-40B4-BE49-F238E27FC236}">
                <a16:creationId xmlns:a16="http://schemas.microsoft.com/office/drawing/2014/main" id="{8259B2FA-2384-93B9-3C4D-77D4D47C6402}"/>
              </a:ext>
            </a:extLst>
          </p:cNvPr>
          <p:cNvGrpSpPr/>
          <p:nvPr/>
        </p:nvGrpSpPr>
        <p:grpSpPr>
          <a:xfrm>
            <a:off x="-3883813" y="-3781434"/>
            <a:ext cx="16494528" cy="10639434"/>
            <a:chOff x="-2290942" y="-3781434"/>
            <a:chExt cx="11296845" cy="10639434"/>
          </a:xfrm>
        </p:grpSpPr>
        <p:sp>
          <p:nvSpPr>
            <p:cNvPr id="9" name="Flussdiagramm: Manuelle Verarbeitung 8">
              <a:extLst>
                <a:ext uri="{FF2B5EF4-FFF2-40B4-BE49-F238E27FC236}">
                  <a16:creationId xmlns:a16="http://schemas.microsoft.com/office/drawing/2014/main" id="{F8664FCC-B5F7-6FB4-6581-B6B06EADB846}"/>
                </a:ext>
              </a:extLst>
            </p:cNvPr>
            <p:cNvSpPr/>
            <p:nvPr/>
          </p:nvSpPr>
          <p:spPr>
            <a:xfrm rot="10800000" flipH="1" flipV="1">
              <a:off x="-2030527" y="-3781434"/>
              <a:ext cx="11036430" cy="10639425"/>
            </a:xfrm>
            <a:prstGeom prst="flowChartManualOperation">
              <a:avLst/>
            </a:prstGeom>
            <a:solidFill>
              <a:srgbClr val="2E75B6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" name="Flussdiagramm: Manuelle Verarbeitung 3">
              <a:extLst>
                <a:ext uri="{FF2B5EF4-FFF2-40B4-BE49-F238E27FC236}">
                  <a16:creationId xmlns:a16="http://schemas.microsoft.com/office/drawing/2014/main" id="{F6ACFFC7-B914-8CBB-265E-A8B5F3799501}"/>
                </a:ext>
              </a:extLst>
            </p:cNvPr>
            <p:cNvSpPr/>
            <p:nvPr/>
          </p:nvSpPr>
          <p:spPr>
            <a:xfrm rot="10800000" flipH="1" flipV="1">
              <a:off x="-2290942" y="-3781425"/>
              <a:ext cx="11036430" cy="10639425"/>
            </a:xfrm>
            <a:prstGeom prst="flowChartManualOperation">
              <a:avLst/>
            </a:prstGeom>
            <a:solidFill>
              <a:srgbClr val="2E75B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5" name="Titel 1">
            <a:extLst>
              <a:ext uri="{FF2B5EF4-FFF2-40B4-BE49-F238E27FC236}">
                <a16:creationId xmlns:a16="http://schemas.microsoft.com/office/drawing/2014/main" id="{2FA6C566-19E2-0AF4-665B-F776CDCD52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723965" cy="1325563"/>
          </a:xfrm>
        </p:spPr>
        <p:txBody>
          <a:bodyPr/>
          <a:lstStyle/>
          <a:p>
            <a:r>
              <a:rPr lang="de-DE" sz="3200" dirty="0">
                <a:solidFill>
                  <a:schemeClr val="bg1"/>
                </a:solidFill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Inhalt</a:t>
            </a:r>
            <a:endParaRPr lang="de-DE" dirty="0">
              <a:solidFill>
                <a:schemeClr val="bg1"/>
              </a:solidFill>
              <a:latin typeface="Noto Sans" panose="020B0502040504020204" pitchFamily="34" charset="0"/>
              <a:ea typeface="Noto Sans" panose="020B0502040504020204" pitchFamily="34" charset="0"/>
              <a:cs typeface="Noto Sans" panose="020B0502040504020204" pitchFamily="34" charset="0"/>
            </a:endParaRPr>
          </a:p>
        </p:txBody>
      </p:sp>
      <p:sp>
        <p:nvSpPr>
          <p:cNvPr id="16" name="Inhaltsplatzhalter 2">
            <a:extLst>
              <a:ext uri="{FF2B5EF4-FFF2-40B4-BE49-F238E27FC236}">
                <a16:creationId xmlns:a16="http://schemas.microsoft.com/office/drawing/2014/main" id="{AA3AA50C-CF58-0D5B-3070-A8C5D33C0E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9089572" cy="466725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de-DE" sz="2400" dirty="0">
                <a:solidFill>
                  <a:schemeClr val="bg1"/>
                </a:solidFill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(Indem du den Inhalt deiner Präsentation kurz erklärst, gibst du dem Personaler einen besseren Überblick. Da du nur 2-5 Minuten Zeit hast, solltest du hier jedoch nur kurz die </a:t>
            </a:r>
            <a:r>
              <a:rPr lang="de-DE" sz="2400">
                <a:solidFill>
                  <a:schemeClr val="bg1"/>
                </a:solidFill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Gliederungspunkte aufzählen)</a:t>
            </a:r>
            <a:endParaRPr lang="de-DE" sz="2400" dirty="0">
              <a:solidFill>
                <a:schemeClr val="bg1"/>
              </a:solidFill>
              <a:latin typeface="Noto Sans" panose="020B0502040504020204" pitchFamily="34" charset="0"/>
              <a:ea typeface="Noto Sans" panose="020B0502040504020204" pitchFamily="34" charset="0"/>
              <a:cs typeface="Noto Sans" panose="020B0502040504020204" pitchFamily="34" charset="0"/>
            </a:endParaRPr>
          </a:p>
          <a:p>
            <a:pPr>
              <a:lnSpc>
                <a:spcPct val="100000"/>
              </a:lnSpc>
            </a:pPr>
            <a:r>
              <a:rPr lang="de-DE" sz="2400" dirty="0">
                <a:solidFill>
                  <a:schemeClr val="bg1"/>
                </a:solidFill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Persönliche Daten</a:t>
            </a:r>
          </a:p>
          <a:p>
            <a:pPr>
              <a:lnSpc>
                <a:spcPct val="100000"/>
              </a:lnSpc>
            </a:pPr>
            <a:r>
              <a:rPr lang="de-DE" sz="2400" dirty="0">
                <a:solidFill>
                  <a:schemeClr val="bg1"/>
                </a:solidFill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Werdegang</a:t>
            </a:r>
          </a:p>
          <a:p>
            <a:pPr>
              <a:lnSpc>
                <a:spcPct val="100000"/>
              </a:lnSpc>
            </a:pPr>
            <a:r>
              <a:rPr lang="de-DE" sz="2400" dirty="0">
                <a:solidFill>
                  <a:schemeClr val="bg1"/>
                </a:solidFill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Besondere Erfolge</a:t>
            </a:r>
          </a:p>
          <a:p>
            <a:pPr lvl="1">
              <a:lnSpc>
                <a:spcPct val="100000"/>
              </a:lnSpc>
            </a:pPr>
            <a:r>
              <a:rPr lang="de-DE" sz="2200" dirty="0">
                <a:solidFill>
                  <a:schemeClr val="bg1"/>
                </a:solidFill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Beispiel A</a:t>
            </a:r>
          </a:p>
          <a:p>
            <a:pPr lvl="1">
              <a:lnSpc>
                <a:spcPct val="100000"/>
              </a:lnSpc>
            </a:pPr>
            <a:r>
              <a:rPr lang="de-DE" sz="2200" dirty="0">
                <a:solidFill>
                  <a:schemeClr val="bg1"/>
                </a:solidFill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Beispiel B</a:t>
            </a:r>
          </a:p>
          <a:p>
            <a:pPr>
              <a:lnSpc>
                <a:spcPct val="100000"/>
              </a:lnSpc>
            </a:pPr>
            <a:r>
              <a:rPr lang="de-DE" sz="2400" dirty="0">
                <a:solidFill>
                  <a:schemeClr val="bg1"/>
                </a:solidFill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Fazit</a:t>
            </a:r>
          </a:p>
          <a:p>
            <a:endParaRPr lang="de-D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6056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3B5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2C044CA0-2FB8-403B-498B-F1573D96EEF1}"/>
              </a:ext>
            </a:extLst>
          </p:cNvPr>
          <p:cNvSpPr/>
          <p:nvPr/>
        </p:nvSpPr>
        <p:spPr>
          <a:xfrm>
            <a:off x="1" y="1"/>
            <a:ext cx="12192000" cy="1463040"/>
          </a:xfrm>
          <a:prstGeom prst="rect">
            <a:avLst/>
          </a:prstGeom>
          <a:solidFill>
            <a:srgbClr val="2E75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E1FA70B-836A-B191-5981-828BE02957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9964" y="365125"/>
            <a:ext cx="10515600" cy="1093825"/>
          </a:xfrm>
        </p:spPr>
        <p:txBody>
          <a:bodyPr>
            <a:normAutofit/>
          </a:bodyPr>
          <a:lstStyle/>
          <a:p>
            <a:r>
              <a:rPr lang="de-DE" sz="3200" dirty="0">
                <a:solidFill>
                  <a:schemeClr val="bg1"/>
                </a:solidFill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Persönliche Daten</a:t>
            </a:r>
          </a:p>
        </p:txBody>
      </p:sp>
      <p:grpSp>
        <p:nvGrpSpPr>
          <p:cNvPr id="19" name="Gruppieren 18">
            <a:extLst>
              <a:ext uri="{FF2B5EF4-FFF2-40B4-BE49-F238E27FC236}">
                <a16:creationId xmlns:a16="http://schemas.microsoft.com/office/drawing/2014/main" id="{8017A2EA-8207-3DBE-3880-000028FCECBD}"/>
              </a:ext>
            </a:extLst>
          </p:cNvPr>
          <p:cNvGrpSpPr/>
          <p:nvPr/>
        </p:nvGrpSpPr>
        <p:grpSpPr>
          <a:xfrm>
            <a:off x="2260107" y="5994414"/>
            <a:ext cx="2534484" cy="472374"/>
            <a:chOff x="3105877" y="5928060"/>
            <a:chExt cx="2534484" cy="472374"/>
          </a:xfrm>
        </p:grpSpPr>
        <p:pic>
          <p:nvPicPr>
            <p:cNvPr id="11" name="Grafik 10" descr="Receiver Silhouette">
              <a:extLst>
                <a:ext uri="{FF2B5EF4-FFF2-40B4-BE49-F238E27FC236}">
                  <a16:creationId xmlns:a16="http://schemas.microsoft.com/office/drawing/2014/main" id="{D4B56E36-FE25-010B-4A28-100E2D9E3A9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3105877" y="5928060"/>
              <a:ext cx="472372" cy="472374"/>
            </a:xfrm>
            <a:prstGeom prst="rect">
              <a:avLst/>
            </a:prstGeom>
          </p:spPr>
        </p:pic>
        <p:sp>
          <p:nvSpPr>
            <p:cNvPr id="15" name="Textfeld 14">
              <a:extLst>
                <a:ext uri="{FF2B5EF4-FFF2-40B4-BE49-F238E27FC236}">
                  <a16:creationId xmlns:a16="http://schemas.microsoft.com/office/drawing/2014/main" id="{084CBBF7-4868-9512-1E10-3091394920D9}"/>
                </a:ext>
              </a:extLst>
            </p:cNvPr>
            <p:cNvSpPr txBox="1"/>
            <p:nvPr/>
          </p:nvSpPr>
          <p:spPr>
            <a:xfrm>
              <a:off x="3578249" y="5964192"/>
              <a:ext cx="2062112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de-DE" sz="2000" dirty="0">
                  <a:solidFill>
                    <a:schemeClr val="bg1"/>
                  </a:solidFill>
                </a:rPr>
                <a:t>+ 49 0123456789</a:t>
              </a:r>
            </a:p>
          </p:txBody>
        </p:sp>
      </p:grpSp>
      <p:grpSp>
        <p:nvGrpSpPr>
          <p:cNvPr id="18" name="Gruppieren 17">
            <a:extLst>
              <a:ext uri="{FF2B5EF4-FFF2-40B4-BE49-F238E27FC236}">
                <a16:creationId xmlns:a16="http://schemas.microsoft.com/office/drawing/2014/main" id="{5F7466C8-6F25-7453-0AB4-6C3CF3E5EAA9}"/>
              </a:ext>
            </a:extLst>
          </p:cNvPr>
          <p:cNvGrpSpPr/>
          <p:nvPr/>
        </p:nvGrpSpPr>
        <p:grpSpPr>
          <a:xfrm>
            <a:off x="5786773" y="5994801"/>
            <a:ext cx="4145120" cy="471600"/>
            <a:chOff x="6632543" y="5774442"/>
            <a:chExt cx="4145120" cy="471600"/>
          </a:xfrm>
        </p:grpSpPr>
        <p:pic>
          <p:nvPicPr>
            <p:cNvPr id="9" name="Grafik 8" descr="Umschlag Silhouette">
              <a:extLst>
                <a:ext uri="{FF2B5EF4-FFF2-40B4-BE49-F238E27FC236}">
                  <a16:creationId xmlns:a16="http://schemas.microsoft.com/office/drawing/2014/main" id="{1FA44A8B-A148-A997-CFA2-203CD369E50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6632543" y="5774442"/>
              <a:ext cx="471600" cy="471600"/>
            </a:xfrm>
            <a:prstGeom prst="rect">
              <a:avLst/>
            </a:prstGeom>
          </p:spPr>
        </p:pic>
        <p:sp>
          <p:nvSpPr>
            <p:cNvPr id="16" name="Textfeld 15">
              <a:extLst>
                <a:ext uri="{FF2B5EF4-FFF2-40B4-BE49-F238E27FC236}">
                  <a16:creationId xmlns:a16="http://schemas.microsoft.com/office/drawing/2014/main" id="{383776CD-AAFE-768D-EDE4-F4F219A89750}"/>
                </a:ext>
              </a:extLst>
            </p:cNvPr>
            <p:cNvSpPr txBox="1"/>
            <p:nvPr/>
          </p:nvSpPr>
          <p:spPr>
            <a:xfrm>
              <a:off x="7102388" y="5810187"/>
              <a:ext cx="3675275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de-DE" sz="2000" dirty="0">
                  <a:solidFill>
                    <a:schemeClr val="bg1"/>
                  </a:solidFill>
                </a:rPr>
                <a:t>max.mustermann@anbieter.com</a:t>
              </a:r>
            </a:p>
          </p:txBody>
        </p:sp>
      </p:grpSp>
      <p:grpSp>
        <p:nvGrpSpPr>
          <p:cNvPr id="33" name="Gruppieren 32">
            <a:extLst>
              <a:ext uri="{FF2B5EF4-FFF2-40B4-BE49-F238E27FC236}">
                <a16:creationId xmlns:a16="http://schemas.microsoft.com/office/drawing/2014/main" id="{2812D1C4-43AB-1C06-0B65-E112C2ACB594}"/>
              </a:ext>
            </a:extLst>
          </p:cNvPr>
          <p:cNvGrpSpPr/>
          <p:nvPr/>
        </p:nvGrpSpPr>
        <p:grpSpPr>
          <a:xfrm>
            <a:off x="4792496" y="2417379"/>
            <a:ext cx="2607008" cy="2607008"/>
            <a:chOff x="4792496" y="2364741"/>
            <a:chExt cx="2607008" cy="2607008"/>
          </a:xfrm>
        </p:grpSpPr>
        <p:grpSp>
          <p:nvGrpSpPr>
            <p:cNvPr id="30" name="Gruppieren 29">
              <a:extLst>
                <a:ext uri="{FF2B5EF4-FFF2-40B4-BE49-F238E27FC236}">
                  <a16:creationId xmlns:a16="http://schemas.microsoft.com/office/drawing/2014/main" id="{8DC77879-9E6D-A015-F98D-C6335A4B9396}"/>
                </a:ext>
              </a:extLst>
            </p:cNvPr>
            <p:cNvGrpSpPr/>
            <p:nvPr/>
          </p:nvGrpSpPr>
          <p:grpSpPr>
            <a:xfrm>
              <a:off x="4934932" y="2507622"/>
              <a:ext cx="2322136" cy="2321246"/>
              <a:chOff x="4653699" y="2516956"/>
              <a:chExt cx="2887276" cy="2886170"/>
            </a:xfrm>
          </p:grpSpPr>
          <p:sp>
            <p:nvSpPr>
              <p:cNvPr id="29" name="Ellipse 28">
                <a:extLst>
                  <a:ext uri="{FF2B5EF4-FFF2-40B4-BE49-F238E27FC236}">
                    <a16:creationId xmlns:a16="http://schemas.microsoft.com/office/drawing/2014/main" id="{9758C81A-95AF-3039-83AF-307626D9774E}"/>
                  </a:ext>
                </a:extLst>
              </p:cNvPr>
              <p:cNvSpPr/>
              <p:nvPr/>
            </p:nvSpPr>
            <p:spPr>
              <a:xfrm>
                <a:off x="4653699" y="2518524"/>
                <a:ext cx="2884602" cy="2884602"/>
              </a:xfrm>
              <a:prstGeom prst="ellipse">
                <a:avLst/>
              </a:prstGeom>
              <a:solidFill>
                <a:srgbClr val="2E75B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pic>
            <p:nvPicPr>
              <p:cNvPr id="28" name="Grafik 27" descr="Benutzer mit einfarbiger Füllung">
                <a:extLst>
                  <a:ext uri="{FF2B5EF4-FFF2-40B4-BE49-F238E27FC236}">
                    <a16:creationId xmlns:a16="http://schemas.microsoft.com/office/drawing/2014/main" id="{C89B9A6B-8A24-8E0C-DEEC-8CF46510982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rcRect l="9738" t="4532" r="9738" b="14944"/>
              <a:stretch>
                <a:fillRect/>
              </a:stretch>
            </p:blipFill>
            <p:spPr>
              <a:xfrm>
                <a:off x="4656373" y="2516956"/>
                <a:ext cx="2884602" cy="2884602"/>
              </a:xfrm>
              <a:custGeom>
                <a:avLst/>
                <a:gdLst>
                  <a:gd name="connsiteX0" fmla="*/ 1442301 w 2884602"/>
                  <a:gd name="connsiteY0" fmla="*/ 0 h 2884602"/>
                  <a:gd name="connsiteX1" fmla="*/ 2884602 w 2884602"/>
                  <a:gd name="connsiteY1" fmla="*/ 1442301 h 2884602"/>
                  <a:gd name="connsiteX2" fmla="*/ 1442301 w 2884602"/>
                  <a:gd name="connsiteY2" fmla="*/ 2884602 h 2884602"/>
                  <a:gd name="connsiteX3" fmla="*/ 0 w 2884602"/>
                  <a:gd name="connsiteY3" fmla="*/ 1442301 h 2884602"/>
                  <a:gd name="connsiteX4" fmla="*/ 1442301 w 2884602"/>
                  <a:gd name="connsiteY4" fmla="*/ 0 h 28846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884602" h="2884602">
                    <a:moveTo>
                      <a:pt x="1442301" y="0"/>
                    </a:moveTo>
                    <a:cubicBezTo>
                      <a:pt x="2238862" y="0"/>
                      <a:pt x="2884602" y="645740"/>
                      <a:pt x="2884602" y="1442301"/>
                    </a:cubicBezTo>
                    <a:cubicBezTo>
                      <a:pt x="2884602" y="2238862"/>
                      <a:pt x="2238862" y="2884602"/>
                      <a:pt x="1442301" y="2884602"/>
                    </a:cubicBezTo>
                    <a:cubicBezTo>
                      <a:pt x="645740" y="2884602"/>
                      <a:pt x="0" y="2238862"/>
                      <a:pt x="0" y="1442301"/>
                    </a:cubicBezTo>
                    <a:cubicBezTo>
                      <a:pt x="0" y="645740"/>
                      <a:pt x="645740" y="0"/>
                      <a:pt x="1442301" y="0"/>
                    </a:cubicBezTo>
                    <a:close/>
                  </a:path>
                </a:pathLst>
              </a:custGeom>
            </p:spPr>
          </p:pic>
        </p:grpSp>
        <p:sp>
          <p:nvSpPr>
            <p:cNvPr id="32" name="Ellipse 31">
              <a:extLst>
                <a:ext uri="{FF2B5EF4-FFF2-40B4-BE49-F238E27FC236}">
                  <a16:creationId xmlns:a16="http://schemas.microsoft.com/office/drawing/2014/main" id="{A4251A48-D9A1-AF77-13E5-4A88E9A6BA85}"/>
                </a:ext>
              </a:extLst>
            </p:cNvPr>
            <p:cNvSpPr/>
            <p:nvPr/>
          </p:nvSpPr>
          <p:spPr>
            <a:xfrm>
              <a:off x="4792496" y="2364741"/>
              <a:ext cx="2607008" cy="2607008"/>
            </a:xfrm>
            <a:prstGeom prst="ellipse">
              <a:avLst/>
            </a:prstGeom>
            <a:noFill/>
            <a:ln w="19050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cxnSp>
        <p:nvCxnSpPr>
          <p:cNvPr id="35" name="Gerader Verbinder 34">
            <a:extLst>
              <a:ext uri="{FF2B5EF4-FFF2-40B4-BE49-F238E27FC236}">
                <a16:creationId xmlns:a16="http://schemas.microsoft.com/office/drawing/2014/main" id="{9C82B7E0-468F-3AA7-0D10-7253F9AB2554}"/>
              </a:ext>
            </a:extLst>
          </p:cNvPr>
          <p:cNvCxnSpPr>
            <a:cxnSpLocks/>
          </p:cNvCxnSpPr>
          <p:nvPr/>
        </p:nvCxnSpPr>
        <p:spPr>
          <a:xfrm flipH="1" flipV="1">
            <a:off x="4384086" y="2595875"/>
            <a:ext cx="624378" cy="409137"/>
          </a:xfrm>
          <a:prstGeom prst="line">
            <a:avLst/>
          </a:prstGeom>
          <a:ln w="190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feld 39">
            <a:extLst>
              <a:ext uri="{FF2B5EF4-FFF2-40B4-BE49-F238E27FC236}">
                <a16:creationId xmlns:a16="http://schemas.microsoft.com/office/drawing/2014/main" id="{517164E0-399D-BCFE-AA5D-3F3F759D8488}"/>
              </a:ext>
            </a:extLst>
          </p:cNvPr>
          <p:cNvSpPr txBox="1"/>
          <p:nvPr/>
        </p:nvSpPr>
        <p:spPr>
          <a:xfrm>
            <a:off x="1965096" y="1745669"/>
            <a:ext cx="92147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dirty="0">
                <a:solidFill>
                  <a:schemeClr val="bg2"/>
                </a:solidFill>
              </a:rPr>
              <a:t>Name</a:t>
            </a:r>
            <a:endParaRPr lang="de-DE" sz="2000" dirty="0">
              <a:solidFill>
                <a:schemeClr val="bg2"/>
              </a:solidFill>
            </a:endParaRPr>
          </a:p>
        </p:txBody>
      </p:sp>
      <p:sp>
        <p:nvSpPr>
          <p:cNvPr id="42" name="Textfeld 41">
            <a:extLst>
              <a:ext uri="{FF2B5EF4-FFF2-40B4-BE49-F238E27FC236}">
                <a16:creationId xmlns:a16="http://schemas.microsoft.com/office/drawing/2014/main" id="{8512CCDC-49F4-3913-AB7A-ED9173F661D5}"/>
              </a:ext>
            </a:extLst>
          </p:cNvPr>
          <p:cNvSpPr txBox="1"/>
          <p:nvPr/>
        </p:nvSpPr>
        <p:spPr>
          <a:xfrm>
            <a:off x="1965096" y="2113036"/>
            <a:ext cx="245856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2400" dirty="0">
                <a:solidFill>
                  <a:schemeClr val="bg1"/>
                </a:solidFill>
              </a:rPr>
              <a:t>Max Mustermann</a:t>
            </a:r>
            <a:endParaRPr lang="de-DE" sz="2400" dirty="0"/>
          </a:p>
        </p:txBody>
      </p:sp>
      <p:sp>
        <p:nvSpPr>
          <p:cNvPr id="45" name="Textfeld 44">
            <a:extLst>
              <a:ext uri="{FF2B5EF4-FFF2-40B4-BE49-F238E27FC236}">
                <a16:creationId xmlns:a16="http://schemas.microsoft.com/office/drawing/2014/main" id="{C82966CC-101F-4B26-E32D-874C7EF25B2A}"/>
              </a:ext>
            </a:extLst>
          </p:cNvPr>
          <p:cNvSpPr txBox="1"/>
          <p:nvPr/>
        </p:nvSpPr>
        <p:spPr>
          <a:xfrm>
            <a:off x="8046772" y="1745669"/>
            <a:ext cx="171939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dirty="0">
                <a:solidFill>
                  <a:schemeClr val="bg2"/>
                </a:solidFill>
              </a:rPr>
              <a:t>Geburtsdatum</a:t>
            </a:r>
            <a:endParaRPr lang="de-DE" sz="2000" dirty="0">
              <a:solidFill>
                <a:schemeClr val="bg2"/>
              </a:solidFill>
            </a:endParaRPr>
          </a:p>
        </p:txBody>
      </p:sp>
      <p:sp>
        <p:nvSpPr>
          <p:cNvPr id="46" name="Textfeld 45">
            <a:extLst>
              <a:ext uri="{FF2B5EF4-FFF2-40B4-BE49-F238E27FC236}">
                <a16:creationId xmlns:a16="http://schemas.microsoft.com/office/drawing/2014/main" id="{214E86D4-F22F-7127-89C5-DEA75BC3590A}"/>
              </a:ext>
            </a:extLst>
          </p:cNvPr>
          <p:cNvSpPr txBox="1"/>
          <p:nvPr/>
        </p:nvSpPr>
        <p:spPr>
          <a:xfrm>
            <a:off x="8046773" y="2113036"/>
            <a:ext cx="245856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2400" dirty="0">
                <a:solidFill>
                  <a:schemeClr val="bg1"/>
                </a:solidFill>
              </a:rPr>
              <a:t>26.04.2000</a:t>
            </a:r>
            <a:endParaRPr lang="de-DE" sz="2400" dirty="0"/>
          </a:p>
        </p:txBody>
      </p:sp>
      <p:cxnSp>
        <p:nvCxnSpPr>
          <p:cNvPr id="49" name="Gerader Verbinder 48">
            <a:extLst>
              <a:ext uri="{FF2B5EF4-FFF2-40B4-BE49-F238E27FC236}">
                <a16:creationId xmlns:a16="http://schemas.microsoft.com/office/drawing/2014/main" id="{282CE16E-4F32-64B1-8682-C25162C22FA6}"/>
              </a:ext>
            </a:extLst>
          </p:cNvPr>
          <p:cNvCxnSpPr>
            <a:cxnSpLocks/>
          </p:cNvCxnSpPr>
          <p:nvPr/>
        </p:nvCxnSpPr>
        <p:spPr>
          <a:xfrm flipV="1">
            <a:off x="7154183" y="2558999"/>
            <a:ext cx="710911" cy="383075"/>
          </a:xfrm>
          <a:prstGeom prst="line">
            <a:avLst/>
          </a:prstGeom>
          <a:ln w="190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feld 49">
            <a:extLst>
              <a:ext uri="{FF2B5EF4-FFF2-40B4-BE49-F238E27FC236}">
                <a16:creationId xmlns:a16="http://schemas.microsoft.com/office/drawing/2014/main" id="{2DE56E97-E208-4860-FBBF-420C727782BB}"/>
              </a:ext>
            </a:extLst>
          </p:cNvPr>
          <p:cNvSpPr txBox="1"/>
          <p:nvPr/>
        </p:nvSpPr>
        <p:spPr>
          <a:xfrm>
            <a:off x="2584194" y="4745277"/>
            <a:ext cx="229637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dirty="0">
                <a:solidFill>
                  <a:schemeClr val="bg2"/>
                </a:solidFill>
              </a:rPr>
              <a:t>Staatsangehörigkeit</a:t>
            </a:r>
            <a:endParaRPr lang="de-DE" sz="2000" dirty="0">
              <a:solidFill>
                <a:schemeClr val="bg2"/>
              </a:solidFill>
            </a:endParaRPr>
          </a:p>
        </p:txBody>
      </p:sp>
      <p:sp>
        <p:nvSpPr>
          <p:cNvPr id="51" name="Textfeld 50">
            <a:extLst>
              <a:ext uri="{FF2B5EF4-FFF2-40B4-BE49-F238E27FC236}">
                <a16:creationId xmlns:a16="http://schemas.microsoft.com/office/drawing/2014/main" id="{F1F9F1C8-0EC4-00D4-9B44-0AE544B3F5B5}"/>
              </a:ext>
            </a:extLst>
          </p:cNvPr>
          <p:cNvSpPr txBox="1"/>
          <p:nvPr/>
        </p:nvSpPr>
        <p:spPr>
          <a:xfrm>
            <a:off x="2584195" y="5112644"/>
            <a:ext cx="245856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2400" dirty="0">
                <a:solidFill>
                  <a:schemeClr val="bg1"/>
                </a:solidFill>
              </a:rPr>
              <a:t>deutsch</a:t>
            </a:r>
            <a:endParaRPr lang="de-DE" sz="2400" dirty="0"/>
          </a:p>
        </p:txBody>
      </p:sp>
      <p:sp>
        <p:nvSpPr>
          <p:cNvPr id="52" name="Textfeld 51">
            <a:extLst>
              <a:ext uri="{FF2B5EF4-FFF2-40B4-BE49-F238E27FC236}">
                <a16:creationId xmlns:a16="http://schemas.microsoft.com/office/drawing/2014/main" id="{5ECDE1ED-0152-B06E-81E8-7B579A3AF78A}"/>
              </a:ext>
            </a:extLst>
          </p:cNvPr>
          <p:cNvSpPr txBox="1"/>
          <p:nvPr/>
        </p:nvSpPr>
        <p:spPr>
          <a:xfrm>
            <a:off x="8477423" y="3723066"/>
            <a:ext cx="229637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dirty="0">
                <a:solidFill>
                  <a:schemeClr val="bg2"/>
                </a:solidFill>
              </a:rPr>
              <a:t>Wohnort</a:t>
            </a:r>
            <a:endParaRPr lang="de-DE" sz="2000" dirty="0">
              <a:solidFill>
                <a:schemeClr val="bg2"/>
              </a:solidFill>
            </a:endParaRPr>
          </a:p>
        </p:txBody>
      </p:sp>
      <p:sp>
        <p:nvSpPr>
          <p:cNvPr id="53" name="Textfeld 52">
            <a:extLst>
              <a:ext uri="{FF2B5EF4-FFF2-40B4-BE49-F238E27FC236}">
                <a16:creationId xmlns:a16="http://schemas.microsoft.com/office/drawing/2014/main" id="{C92D4DAA-5FD8-63D2-2D7F-C3BB502C97FC}"/>
              </a:ext>
            </a:extLst>
          </p:cNvPr>
          <p:cNvSpPr txBox="1"/>
          <p:nvPr/>
        </p:nvSpPr>
        <p:spPr>
          <a:xfrm>
            <a:off x="8477424" y="4090433"/>
            <a:ext cx="314482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2400" dirty="0">
                <a:solidFill>
                  <a:schemeClr val="bg1"/>
                </a:solidFill>
              </a:rPr>
              <a:t>Augsburg, Deutschland</a:t>
            </a:r>
            <a:endParaRPr lang="de-DE" sz="2400" dirty="0"/>
          </a:p>
        </p:txBody>
      </p:sp>
      <p:sp>
        <p:nvSpPr>
          <p:cNvPr id="54" name="Textfeld 53">
            <a:extLst>
              <a:ext uri="{FF2B5EF4-FFF2-40B4-BE49-F238E27FC236}">
                <a16:creationId xmlns:a16="http://schemas.microsoft.com/office/drawing/2014/main" id="{ECF25C91-1677-F180-6C0A-56D203CDD573}"/>
              </a:ext>
            </a:extLst>
          </p:cNvPr>
          <p:cNvSpPr txBox="1"/>
          <p:nvPr/>
        </p:nvSpPr>
        <p:spPr>
          <a:xfrm>
            <a:off x="838199" y="3387512"/>
            <a:ext cx="260700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dirty="0">
                <a:solidFill>
                  <a:schemeClr val="bg2"/>
                </a:solidFill>
              </a:rPr>
              <a:t>Momentane Tätigkeit</a:t>
            </a:r>
          </a:p>
        </p:txBody>
      </p:sp>
      <p:sp>
        <p:nvSpPr>
          <p:cNvPr id="55" name="Textfeld 54">
            <a:extLst>
              <a:ext uri="{FF2B5EF4-FFF2-40B4-BE49-F238E27FC236}">
                <a16:creationId xmlns:a16="http://schemas.microsoft.com/office/drawing/2014/main" id="{54C22EB3-6EF5-8906-4712-2FC029CF8CC1}"/>
              </a:ext>
            </a:extLst>
          </p:cNvPr>
          <p:cNvSpPr txBox="1"/>
          <p:nvPr/>
        </p:nvSpPr>
        <p:spPr>
          <a:xfrm>
            <a:off x="838201" y="3754879"/>
            <a:ext cx="260700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2400" dirty="0">
                <a:solidFill>
                  <a:schemeClr val="bg1"/>
                </a:solidFill>
              </a:rPr>
              <a:t>Content Marketing</a:t>
            </a:r>
            <a:endParaRPr lang="de-DE" sz="2400" dirty="0"/>
          </a:p>
        </p:txBody>
      </p:sp>
      <p:cxnSp>
        <p:nvCxnSpPr>
          <p:cNvPr id="56" name="Gerader Verbinder 55">
            <a:extLst>
              <a:ext uri="{FF2B5EF4-FFF2-40B4-BE49-F238E27FC236}">
                <a16:creationId xmlns:a16="http://schemas.microsoft.com/office/drawing/2014/main" id="{59A7CEE0-7EC3-1E64-AAE8-53462433312F}"/>
              </a:ext>
            </a:extLst>
          </p:cNvPr>
          <p:cNvCxnSpPr>
            <a:cxnSpLocks/>
          </p:cNvCxnSpPr>
          <p:nvPr/>
        </p:nvCxnSpPr>
        <p:spPr>
          <a:xfrm flipH="1" flipV="1">
            <a:off x="3485231" y="3726517"/>
            <a:ext cx="1285346" cy="9319"/>
          </a:xfrm>
          <a:prstGeom prst="line">
            <a:avLst/>
          </a:prstGeom>
          <a:ln w="190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Gerader Verbinder 57">
            <a:extLst>
              <a:ext uri="{FF2B5EF4-FFF2-40B4-BE49-F238E27FC236}">
                <a16:creationId xmlns:a16="http://schemas.microsoft.com/office/drawing/2014/main" id="{1A4843DE-4F22-82DF-8A7D-6E97D799FDAC}"/>
              </a:ext>
            </a:extLst>
          </p:cNvPr>
          <p:cNvCxnSpPr>
            <a:cxnSpLocks/>
          </p:cNvCxnSpPr>
          <p:nvPr/>
        </p:nvCxnSpPr>
        <p:spPr>
          <a:xfrm flipH="1" flipV="1">
            <a:off x="7382435" y="3967265"/>
            <a:ext cx="950401" cy="134404"/>
          </a:xfrm>
          <a:prstGeom prst="line">
            <a:avLst/>
          </a:prstGeom>
          <a:ln w="190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Gerader Verbinder 59">
            <a:extLst>
              <a:ext uri="{FF2B5EF4-FFF2-40B4-BE49-F238E27FC236}">
                <a16:creationId xmlns:a16="http://schemas.microsoft.com/office/drawing/2014/main" id="{B804A724-42B0-3EB8-2CE2-6A4FC6B8FDAE}"/>
              </a:ext>
            </a:extLst>
          </p:cNvPr>
          <p:cNvCxnSpPr>
            <a:cxnSpLocks/>
          </p:cNvCxnSpPr>
          <p:nvPr/>
        </p:nvCxnSpPr>
        <p:spPr>
          <a:xfrm flipH="1">
            <a:off x="4764356" y="4497401"/>
            <a:ext cx="273463" cy="207510"/>
          </a:xfrm>
          <a:prstGeom prst="line">
            <a:avLst/>
          </a:prstGeom>
          <a:ln w="190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97961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3B5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039CA4DD-0F0E-CC7E-97BB-EF89A051109E}"/>
              </a:ext>
            </a:extLst>
          </p:cNvPr>
          <p:cNvSpPr/>
          <p:nvPr/>
        </p:nvSpPr>
        <p:spPr>
          <a:xfrm>
            <a:off x="1" y="1"/>
            <a:ext cx="12192000" cy="1463040"/>
          </a:xfrm>
          <a:prstGeom prst="rect">
            <a:avLst/>
          </a:prstGeom>
          <a:solidFill>
            <a:srgbClr val="2E75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Pfeil: nach rechts 6">
            <a:extLst>
              <a:ext uri="{FF2B5EF4-FFF2-40B4-BE49-F238E27FC236}">
                <a16:creationId xmlns:a16="http://schemas.microsoft.com/office/drawing/2014/main" id="{637313A0-DBBD-F36A-F095-DCDE64972ED3}"/>
              </a:ext>
            </a:extLst>
          </p:cNvPr>
          <p:cNvSpPr/>
          <p:nvPr/>
        </p:nvSpPr>
        <p:spPr>
          <a:xfrm>
            <a:off x="175295" y="3905922"/>
            <a:ext cx="11788086" cy="361143"/>
          </a:xfrm>
          <a:prstGeom prst="rightArrow">
            <a:avLst>
              <a:gd name="adj1" fmla="val 50000"/>
              <a:gd name="adj2" fmla="val 1025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8" name="Gerader Verbinder 7">
            <a:extLst>
              <a:ext uri="{FF2B5EF4-FFF2-40B4-BE49-F238E27FC236}">
                <a16:creationId xmlns:a16="http://schemas.microsoft.com/office/drawing/2014/main" id="{2DE04D73-0AEA-959A-6E70-17B7371D604F}"/>
              </a:ext>
            </a:extLst>
          </p:cNvPr>
          <p:cNvCxnSpPr>
            <a:cxnSpLocks/>
          </p:cNvCxnSpPr>
          <p:nvPr/>
        </p:nvCxnSpPr>
        <p:spPr>
          <a:xfrm flipV="1">
            <a:off x="959804" y="3461149"/>
            <a:ext cx="0" cy="922315"/>
          </a:xfrm>
          <a:prstGeom prst="line">
            <a:avLst/>
          </a:prstGeom>
          <a:ln w="63500"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7215304E-82B7-A746-4C15-E2E512E16621}"/>
              </a:ext>
            </a:extLst>
          </p:cNvPr>
          <p:cNvCxnSpPr>
            <a:cxnSpLocks/>
          </p:cNvCxnSpPr>
          <p:nvPr/>
        </p:nvCxnSpPr>
        <p:spPr>
          <a:xfrm flipV="1">
            <a:off x="2439023" y="3800971"/>
            <a:ext cx="0" cy="1355491"/>
          </a:xfrm>
          <a:prstGeom prst="line">
            <a:avLst/>
          </a:prstGeom>
          <a:ln w="63500"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r Verbinder 12">
            <a:extLst>
              <a:ext uri="{FF2B5EF4-FFF2-40B4-BE49-F238E27FC236}">
                <a16:creationId xmlns:a16="http://schemas.microsoft.com/office/drawing/2014/main" id="{DCA0E4E4-5558-C087-B404-376EB778283E}"/>
              </a:ext>
            </a:extLst>
          </p:cNvPr>
          <p:cNvCxnSpPr>
            <a:cxnSpLocks/>
          </p:cNvCxnSpPr>
          <p:nvPr/>
        </p:nvCxnSpPr>
        <p:spPr>
          <a:xfrm flipV="1">
            <a:off x="8381594" y="3553776"/>
            <a:ext cx="0" cy="829688"/>
          </a:xfrm>
          <a:prstGeom prst="line">
            <a:avLst/>
          </a:prstGeom>
          <a:ln w="63500"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r Verbinder 13">
            <a:extLst>
              <a:ext uri="{FF2B5EF4-FFF2-40B4-BE49-F238E27FC236}">
                <a16:creationId xmlns:a16="http://schemas.microsoft.com/office/drawing/2014/main" id="{20929FC8-F1A2-52DD-67F8-E9CAD6946BFF}"/>
              </a:ext>
            </a:extLst>
          </p:cNvPr>
          <p:cNvCxnSpPr>
            <a:cxnSpLocks/>
          </p:cNvCxnSpPr>
          <p:nvPr/>
        </p:nvCxnSpPr>
        <p:spPr>
          <a:xfrm flipV="1">
            <a:off x="6141388" y="3800971"/>
            <a:ext cx="0" cy="1883733"/>
          </a:xfrm>
          <a:prstGeom prst="line">
            <a:avLst/>
          </a:prstGeom>
          <a:ln w="63500"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hteck: abgerundete Ecken 23">
            <a:extLst>
              <a:ext uri="{FF2B5EF4-FFF2-40B4-BE49-F238E27FC236}">
                <a16:creationId xmlns:a16="http://schemas.microsoft.com/office/drawing/2014/main" id="{018D2E08-F89A-4004-0EDF-8FDAEA783BA7}"/>
              </a:ext>
            </a:extLst>
          </p:cNvPr>
          <p:cNvSpPr/>
          <p:nvPr/>
        </p:nvSpPr>
        <p:spPr>
          <a:xfrm>
            <a:off x="340986" y="2882301"/>
            <a:ext cx="1254047" cy="711869"/>
          </a:xfrm>
          <a:prstGeom prst="roundRect">
            <a:avLst/>
          </a:prstGeom>
          <a:solidFill>
            <a:srgbClr val="2E75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Juli 2018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Abitur</a:t>
            </a:r>
          </a:p>
        </p:txBody>
      </p:sp>
      <p:sp>
        <p:nvSpPr>
          <p:cNvPr id="25" name="Rechteck: abgerundete Ecken 24">
            <a:extLst>
              <a:ext uri="{FF2B5EF4-FFF2-40B4-BE49-F238E27FC236}">
                <a16:creationId xmlns:a16="http://schemas.microsoft.com/office/drawing/2014/main" id="{382695DB-014A-CFEF-FB78-D9FA5CCE62AC}"/>
              </a:ext>
            </a:extLst>
          </p:cNvPr>
          <p:cNvSpPr/>
          <p:nvPr/>
        </p:nvSpPr>
        <p:spPr>
          <a:xfrm>
            <a:off x="852230" y="4563989"/>
            <a:ext cx="3183780" cy="990000"/>
          </a:xfrm>
          <a:prstGeom prst="roundRect">
            <a:avLst/>
          </a:prstGeom>
          <a:solidFill>
            <a:srgbClr val="2E75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August – Oktober 2018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Praktikum im Marketing </a:t>
            </a: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bei Muster GmbH</a:t>
            </a:r>
          </a:p>
        </p:txBody>
      </p:sp>
      <p:sp>
        <p:nvSpPr>
          <p:cNvPr id="28" name="Rechteck: abgerundete Ecken 27">
            <a:extLst>
              <a:ext uri="{FF2B5EF4-FFF2-40B4-BE49-F238E27FC236}">
                <a16:creationId xmlns:a16="http://schemas.microsoft.com/office/drawing/2014/main" id="{59FD2573-56FD-7E82-F911-702DFE9D1C36}"/>
              </a:ext>
            </a:extLst>
          </p:cNvPr>
          <p:cNvSpPr/>
          <p:nvPr/>
        </p:nvSpPr>
        <p:spPr>
          <a:xfrm>
            <a:off x="6141388" y="2604170"/>
            <a:ext cx="4467399" cy="990000"/>
          </a:xfrm>
          <a:prstGeom prst="roundRect">
            <a:avLst/>
          </a:prstGeom>
          <a:solidFill>
            <a:srgbClr val="2E75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September 2022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Bachelor </a:t>
            </a:r>
            <a:r>
              <a:rPr kumimoji="0" 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of</a:t>
            </a: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 Arts </a:t>
            </a: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in Marketing- und Kommunikationsmanagement</a:t>
            </a:r>
          </a:p>
        </p:txBody>
      </p:sp>
      <p:sp>
        <p:nvSpPr>
          <p:cNvPr id="29" name="Rechteck: abgerundete Ecken 28">
            <a:extLst>
              <a:ext uri="{FF2B5EF4-FFF2-40B4-BE49-F238E27FC236}">
                <a16:creationId xmlns:a16="http://schemas.microsoft.com/office/drawing/2014/main" id="{93052FD4-565C-0928-9501-9176C9C66B90}"/>
              </a:ext>
            </a:extLst>
          </p:cNvPr>
          <p:cNvSpPr/>
          <p:nvPr/>
        </p:nvSpPr>
        <p:spPr>
          <a:xfrm>
            <a:off x="4756866" y="4907379"/>
            <a:ext cx="2769043" cy="1528897"/>
          </a:xfrm>
          <a:prstGeom prst="roundRect">
            <a:avLst/>
          </a:prstGeom>
          <a:solidFill>
            <a:srgbClr val="2E75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August 2021 – September 2022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Werkstudent im Content Marketing </a:t>
            </a: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bei </a:t>
            </a:r>
            <a:r>
              <a:rPr kumimoji="0" 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Studyflix</a:t>
            </a:r>
            <a:endParaRPr kumimoji="0" lang="de-DE" sz="2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cxnSp>
        <p:nvCxnSpPr>
          <p:cNvPr id="33" name="Gerader Verbinder 32">
            <a:extLst>
              <a:ext uri="{FF2B5EF4-FFF2-40B4-BE49-F238E27FC236}">
                <a16:creationId xmlns:a16="http://schemas.microsoft.com/office/drawing/2014/main" id="{42225038-568A-1FE4-56C8-7E85168FD7AA}"/>
              </a:ext>
            </a:extLst>
          </p:cNvPr>
          <p:cNvCxnSpPr>
            <a:cxnSpLocks/>
          </p:cNvCxnSpPr>
          <p:nvPr/>
        </p:nvCxnSpPr>
        <p:spPr>
          <a:xfrm flipV="1">
            <a:off x="4161373" y="2360915"/>
            <a:ext cx="0" cy="2022549"/>
          </a:xfrm>
          <a:prstGeom prst="line">
            <a:avLst/>
          </a:prstGeom>
          <a:ln w="63500"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hteck: abgerundete Ecken 33">
            <a:extLst>
              <a:ext uri="{FF2B5EF4-FFF2-40B4-BE49-F238E27FC236}">
                <a16:creationId xmlns:a16="http://schemas.microsoft.com/office/drawing/2014/main" id="{E86B47CA-F871-E28D-1242-B2634BA679DD}"/>
              </a:ext>
            </a:extLst>
          </p:cNvPr>
          <p:cNvSpPr/>
          <p:nvPr/>
        </p:nvSpPr>
        <p:spPr>
          <a:xfrm>
            <a:off x="2645910" y="1962078"/>
            <a:ext cx="3030925" cy="990000"/>
          </a:xfrm>
          <a:prstGeom prst="roundRect">
            <a:avLst/>
          </a:prstGeom>
          <a:solidFill>
            <a:srgbClr val="2E75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Januar – Juli 2021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Praktikum im Content Marketing </a:t>
            </a: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bei </a:t>
            </a:r>
            <a:r>
              <a:rPr kumimoji="0" 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Studyflix</a:t>
            </a:r>
            <a:endParaRPr kumimoji="0" lang="de-DE" sz="2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B399CCA2-C990-8D81-E288-1D060F87B1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6383" y="365126"/>
            <a:ext cx="10515600" cy="1097916"/>
          </a:xfrm>
        </p:spPr>
        <p:txBody>
          <a:bodyPr/>
          <a:lstStyle/>
          <a:p>
            <a:r>
              <a:rPr lang="de-DE" sz="3200" dirty="0">
                <a:solidFill>
                  <a:schemeClr val="bg1"/>
                </a:solidFill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Werdegang</a:t>
            </a:r>
            <a:endParaRPr lang="de-DE" dirty="0">
              <a:solidFill>
                <a:schemeClr val="bg1"/>
              </a:solidFill>
              <a:latin typeface="Noto Sans" panose="020B0502040504020204" pitchFamily="34" charset="0"/>
              <a:ea typeface="Noto Sans" panose="020B0502040504020204" pitchFamily="34" charset="0"/>
              <a:cs typeface="Noto Sans" panose="020B0502040504020204" pitchFamily="34" charset="0"/>
            </a:endParaRPr>
          </a:p>
        </p:txBody>
      </p:sp>
      <p:cxnSp>
        <p:nvCxnSpPr>
          <p:cNvPr id="12" name="Gerader Verbinder 11">
            <a:extLst>
              <a:ext uri="{FF2B5EF4-FFF2-40B4-BE49-F238E27FC236}">
                <a16:creationId xmlns:a16="http://schemas.microsoft.com/office/drawing/2014/main" id="{5D29093A-F617-7EA5-71A6-11530BD6D039}"/>
              </a:ext>
            </a:extLst>
          </p:cNvPr>
          <p:cNvCxnSpPr>
            <a:cxnSpLocks/>
          </p:cNvCxnSpPr>
          <p:nvPr/>
        </p:nvCxnSpPr>
        <p:spPr>
          <a:xfrm flipV="1">
            <a:off x="10608787" y="3819824"/>
            <a:ext cx="0" cy="994603"/>
          </a:xfrm>
          <a:prstGeom prst="line">
            <a:avLst/>
          </a:prstGeom>
          <a:ln w="63500"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hteck: abgerundete Ecken 14">
            <a:extLst>
              <a:ext uri="{FF2B5EF4-FFF2-40B4-BE49-F238E27FC236}">
                <a16:creationId xmlns:a16="http://schemas.microsoft.com/office/drawing/2014/main" id="{124826E1-4AF3-F7E7-17B3-DBB5888EBFC9}"/>
              </a:ext>
            </a:extLst>
          </p:cNvPr>
          <p:cNvSpPr/>
          <p:nvPr/>
        </p:nvSpPr>
        <p:spPr>
          <a:xfrm>
            <a:off x="9485429" y="4563989"/>
            <a:ext cx="2246715" cy="1528897"/>
          </a:xfrm>
          <a:prstGeom prst="roundRect">
            <a:avLst/>
          </a:prstGeom>
          <a:solidFill>
            <a:srgbClr val="2E75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600" dirty="0">
                <a:solidFill>
                  <a:schemeClr val="bg2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Oktober 2022 – Januar 2023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Praktikum</a:t>
            </a:r>
            <a:r>
              <a:rPr lang="de-DE" sz="2000" dirty="0">
                <a:solidFill>
                  <a:schemeClr val="bg1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 bei </a:t>
            </a: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Muster GmbH </a:t>
            </a:r>
          </a:p>
        </p:txBody>
      </p:sp>
    </p:spTree>
    <p:extLst>
      <p:ext uri="{BB962C8B-B14F-4D97-AF65-F5344CB8AC3E}">
        <p14:creationId xmlns:p14="http://schemas.microsoft.com/office/powerpoint/2010/main" val="23803861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: abgerundete Ecken 9">
            <a:extLst>
              <a:ext uri="{FF2B5EF4-FFF2-40B4-BE49-F238E27FC236}">
                <a16:creationId xmlns:a16="http://schemas.microsoft.com/office/drawing/2014/main" id="{A8501B9B-4CD5-7B63-0BB6-17E3A3E0F1FC}"/>
              </a:ext>
            </a:extLst>
          </p:cNvPr>
          <p:cNvSpPr/>
          <p:nvPr/>
        </p:nvSpPr>
        <p:spPr>
          <a:xfrm>
            <a:off x="4223055" y="1971374"/>
            <a:ext cx="3745889" cy="5739752"/>
          </a:xfrm>
          <a:prstGeom prst="roundRect">
            <a:avLst>
              <a:gd name="adj" fmla="val 3999"/>
            </a:avLst>
          </a:prstGeom>
          <a:solidFill>
            <a:srgbClr val="4690E2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C7CF4D2E-0EE3-4408-8489-B97FB272C82B}"/>
              </a:ext>
            </a:extLst>
          </p:cNvPr>
          <p:cNvSpPr/>
          <p:nvPr/>
        </p:nvSpPr>
        <p:spPr>
          <a:xfrm>
            <a:off x="1" y="1"/>
            <a:ext cx="12192000" cy="1463040"/>
          </a:xfrm>
          <a:prstGeom prst="rect">
            <a:avLst/>
          </a:prstGeom>
          <a:solidFill>
            <a:srgbClr val="2E75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B38ECA7-AB5A-5C89-43AF-DBA1769EA8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5342" y="365126"/>
            <a:ext cx="10515600" cy="1097916"/>
          </a:xfrm>
        </p:spPr>
        <p:txBody>
          <a:bodyPr>
            <a:normAutofit/>
          </a:bodyPr>
          <a:lstStyle/>
          <a:p>
            <a:r>
              <a:rPr lang="de-DE" sz="3200" dirty="0">
                <a:solidFill>
                  <a:schemeClr val="bg1"/>
                </a:solidFill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Persönliche Erfolge – Beispiel A</a:t>
            </a:r>
          </a:p>
        </p:txBody>
      </p:sp>
      <p:sp>
        <p:nvSpPr>
          <p:cNvPr id="5" name="Rechteck: abgerundete Ecken 4">
            <a:extLst>
              <a:ext uri="{FF2B5EF4-FFF2-40B4-BE49-F238E27FC236}">
                <a16:creationId xmlns:a16="http://schemas.microsoft.com/office/drawing/2014/main" id="{804D34BD-EFAF-7C3D-70EC-5BD980CC2AC1}"/>
              </a:ext>
            </a:extLst>
          </p:cNvPr>
          <p:cNvSpPr/>
          <p:nvPr/>
        </p:nvSpPr>
        <p:spPr>
          <a:xfrm>
            <a:off x="298209" y="1971374"/>
            <a:ext cx="3745889" cy="5739752"/>
          </a:xfrm>
          <a:prstGeom prst="roundRect">
            <a:avLst>
              <a:gd name="adj" fmla="val 3999"/>
            </a:avLst>
          </a:prstGeom>
          <a:solidFill>
            <a:srgbClr val="2E75B6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E312DDE8-3F5A-01B2-78AA-AC38EF7A896A}"/>
              </a:ext>
            </a:extLst>
          </p:cNvPr>
          <p:cNvSpPr txBox="1"/>
          <p:nvPr/>
        </p:nvSpPr>
        <p:spPr>
          <a:xfrm>
            <a:off x="434987" y="2130458"/>
            <a:ext cx="344115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Problem</a:t>
            </a:r>
          </a:p>
        </p:txBody>
      </p:sp>
      <p:sp>
        <p:nvSpPr>
          <p:cNvPr id="11" name="Rechteck: abgerundete Ecken 10">
            <a:extLst>
              <a:ext uri="{FF2B5EF4-FFF2-40B4-BE49-F238E27FC236}">
                <a16:creationId xmlns:a16="http://schemas.microsoft.com/office/drawing/2014/main" id="{2BD348DA-3B1E-D730-E8FD-B58FDD914BCC}"/>
              </a:ext>
            </a:extLst>
          </p:cNvPr>
          <p:cNvSpPr/>
          <p:nvPr/>
        </p:nvSpPr>
        <p:spPr>
          <a:xfrm>
            <a:off x="8147902" y="1971374"/>
            <a:ext cx="3745889" cy="5739752"/>
          </a:xfrm>
          <a:prstGeom prst="roundRect">
            <a:avLst>
              <a:gd name="adj" fmla="val 3999"/>
            </a:avLst>
          </a:prstGeom>
          <a:solidFill>
            <a:srgbClr val="82C4F8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E02AF346-DFB5-C4C3-9E9F-565D1251262F}"/>
              </a:ext>
            </a:extLst>
          </p:cNvPr>
          <p:cNvSpPr txBox="1"/>
          <p:nvPr/>
        </p:nvSpPr>
        <p:spPr>
          <a:xfrm>
            <a:off x="4359834" y="2130458"/>
            <a:ext cx="344115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Strategie für die Lösung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9898DA5C-577C-4B2A-3565-E1E3E905D16D}"/>
              </a:ext>
            </a:extLst>
          </p:cNvPr>
          <p:cNvSpPr txBox="1"/>
          <p:nvPr/>
        </p:nvSpPr>
        <p:spPr>
          <a:xfrm>
            <a:off x="8284681" y="2130458"/>
            <a:ext cx="344115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Umsetzung und Effekt</a:t>
            </a:r>
          </a:p>
        </p:txBody>
      </p:sp>
      <p:grpSp>
        <p:nvGrpSpPr>
          <p:cNvPr id="6" name="Gruppieren 5">
            <a:extLst>
              <a:ext uri="{FF2B5EF4-FFF2-40B4-BE49-F238E27FC236}">
                <a16:creationId xmlns:a16="http://schemas.microsoft.com/office/drawing/2014/main" id="{F3EA9F26-5CD2-D9AB-1BDE-2D3C26E9A1F1}"/>
              </a:ext>
            </a:extLst>
          </p:cNvPr>
          <p:cNvGrpSpPr/>
          <p:nvPr/>
        </p:nvGrpSpPr>
        <p:grpSpPr>
          <a:xfrm>
            <a:off x="5023708" y="3894666"/>
            <a:ext cx="2144584" cy="2144584"/>
            <a:chOff x="4792496" y="3708712"/>
            <a:chExt cx="2607008" cy="2607008"/>
          </a:xfrm>
        </p:grpSpPr>
        <p:sp>
          <p:nvSpPr>
            <p:cNvPr id="22" name="Ellipse 21">
              <a:extLst>
                <a:ext uri="{FF2B5EF4-FFF2-40B4-BE49-F238E27FC236}">
                  <a16:creationId xmlns:a16="http://schemas.microsoft.com/office/drawing/2014/main" id="{2DC67D79-344D-3C78-FF67-C7C39B3A3940}"/>
                </a:ext>
              </a:extLst>
            </p:cNvPr>
            <p:cNvSpPr/>
            <p:nvPr/>
          </p:nvSpPr>
          <p:spPr>
            <a:xfrm>
              <a:off x="4934932" y="3852854"/>
              <a:ext cx="2319985" cy="2319985"/>
            </a:xfrm>
            <a:prstGeom prst="ellipse">
              <a:avLst/>
            </a:prstGeom>
            <a:solidFill>
              <a:srgbClr val="2E75B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21" name="Grafik 20" descr="Brainstorming mit einfarbiger Füllung">
              <a:extLst>
                <a:ext uri="{FF2B5EF4-FFF2-40B4-BE49-F238E27FC236}">
                  <a16:creationId xmlns:a16="http://schemas.microsoft.com/office/drawing/2014/main" id="{5DD45EAC-E7A5-8FFD-5927-B476B8F98AA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 l="4036" t="207" r="7115" b="10944"/>
            <a:stretch>
              <a:fillRect/>
            </a:stretch>
          </p:blipFill>
          <p:spPr>
            <a:xfrm>
              <a:off x="4934932" y="3852854"/>
              <a:ext cx="2319986" cy="2319986"/>
            </a:xfrm>
            <a:custGeom>
              <a:avLst/>
              <a:gdLst>
                <a:gd name="connsiteX0" fmla="*/ 1159993 w 2319986"/>
                <a:gd name="connsiteY0" fmla="*/ 0 h 2319986"/>
                <a:gd name="connsiteX1" fmla="*/ 2319986 w 2319986"/>
                <a:gd name="connsiteY1" fmla="*/ 1159993 h 2319986"/>
                <a:gd name="connsiteX2" fmla="*/ 1159993 w 2319986"/>
                <a:gd name="connsiteY2" fmla="*/ 2319986 h 2319986"/>
                <a:gd name="connsiteX3" fmla="*/ 0 w 2319986"/>
                <a:gd name="connsiteY3" fmla="*/ 1159993 h 2319986"/>
                <a:gd name="connsiteX4" fmla="*/ 1159993 w 2319986"/>
                <a:gd name="connsiteY4" fmla="*/ 0 h 23199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19986" h="2319986">
                  <a:moveTo>
                    <a:pt x="1159993" y="0"/>
                  </a:moveTo>
                  <a:cubicBezTo>
                    <a:pt x="1800639" y="0"/>
                    <a:pt x="2319986" y="519347"/>
                    <a:pt x="2319986" y="1159993"/>
                  </a:cubicBezTo>
                  <a:cubicBezTo>
                    <a:pt x="2319986" y="1800639"/>
                    <a:pt x="1800639" y="2319986"/>
                    <a:pt x="1159993" y="2319986"/>
                  </a:cubicBezTo>
                  <a:cubicBezTo>
                    <a:pt x="519347" y="2319986"/>
                    <a:pt x="0" y="1800639"/>
                    <a:pt x="0" y="1159993"/>
                  </a:cubicBezTo>
                  <a:cubicBezTo>
                    <a:pt x="0" y="519347"/>
                    <a:pt x="519347" y="0"/>
                    <a:pt x="1159993" y="0"/>
                  </a:cubicBezTo>
                  <a:close/>
                </a:path>
              </a:pathLst>
            </a:custGeom>
          </p:spPr>
        </p:pic>
        <p:sp>
          <p:nvSpPr>
            <p:cNvPr id="18" name="Ellipse 17">
              <a:extLst>
                <a:ext uri="{FF2B5EF4-FFF2-40B4-BE49-F238E27FC236}">
                  <a16:creationId xmlns:a16="http://schemas.microsoft.com/office/drawing/2014/main" id="{A27B5E52-E4E2-1D24-FBE1-52C7AEF10C97}"/>
                </a:ext>
              </a:extLst>
            </p:cNvPr>
            <p:cNvSpPr/>
            <p:nvPr/>
          </p:nvSpPr>
          <p:spPr>
            <a:xfrm>
              <a:off x="4792496" y="3708712"/>
              <a:ext cx="2607008" cy="2607008"/>
            </a:xfrm>
            <a:prstGeom prst="ellipse">
              <a:avLst/>
            </a:prstGeom>
            <a:noFill/>
            <a:ln w="19050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3" name="Gruppieren 2">
            <a:extLst>
              <a:ext uri="{FF2B5EF4-FFF2-40B4-BE49-F238E27FC236}">
                <a16:creationId xmlns:a16="http://schemas.microsoft.com/office/drawing/2014/main" id="{E18CC435-210B-7558-5744-86293EB05851}"/>
              </a:ext>
            </a:extLst>
          </p:cNvPr>
          <p:cNvGrpSpPr/>
          <p:nvPr/>
        </p:nvGrpSpPr>
        <p:grpSpPr>
          <a:xfrm>
            <a:off x="8948555" y="3894666"/>
            <a:ext cx="2144584" cy="2144584"/>
            <a:chOff x="8725194" y="3708710"/>
            <a:chExt cx="2607008" cy="2607008"/>
          </a:xfrm>
        </p:grpSpPr>
        <p:sp>
          <p:nvSpPr>
            <p:cNvPr id="26" name="Ellipse 25">
              <a:extLst>
                <a:ext uri="{FF2B5EF4-FFF2-40B4-BE49-F238E27FC236}">
                  <a16:creationId xmlns:a16="http://schemas.microsoft.com/office/drawing/2014/main" id="{4E1CC83B-5C8A-8077-1CE2-DEEFADCF4CEC}"/>
                </a:ext>
              </a:extLst>
            </p:cNvPr>
            <p:cNvSpPr/>
            <p:nvPr/>
          </p:nvSpPr>
          <p:spPr>
            <a:xfrm>
              <a:off x="8868706" y="3852222"/>
              <a:ext cx="2319985" cy="2319985"/>
            </a:xfrm>
            <a:prstGeom prst="ellipse">
              <a:avLst/>
            </a:prstGeom>
            <a:solidFill>
              <a:srgbClr val="2E75B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32" name="Grafik 31" descr="Kreisdiagramm mit einfarbiger Füllung">
              <a:extLst>
                <a:ext uri="{FF2B5EF4-FFF2-40B4-BE49-F238E27FC236}">
                  <a16:creationId xmlns:a16="http://schemas.microsoft.com/office/drawing/2014/main" id="{7A1F1CC9-A8FB-AC3C-E1C6-336F8BC6719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8725194" y="3708710"/>
              <a:ext cx="2607008" cy="2607008"/>
            </a:xfrm>
            <a:prstGeom prst="rect">
              <a:avLst/>
            </a:prstGeom>
          </p:spPr>
        </p:pic>
        <p:sp>
          <p:nvSpPr>
            <p:cNvPr id="28" name="Ellipse 27">
              <a:extLst>
                <a:ext uri="{FF2B5EF4-FFF2-40B4-BE49-F238E27FC236}">
                  <a16:creationId xmlns:a16="http://schemas.microsoft.com/office/drawing/2014/main" id="{2B722105-E7FD-E615-9FFD-8C0BC3E25C3D}"/>
                </a:ext>
              </a:extLst>
            </p:cNvPr>
            <p:cNvSpPr/>
            <p:nvPr/>
          </p:nvSpPr>
          <p:spPr>
            <a:xfrm>
              <a:off x="8725194" y="3708710"/>
              <a:ext cx="2607008" cy="2607008"/>
            </a:xfrm>
            <a:prstGeom prst="ellipse">
              <a:avLst/>
            </a:prstGeom>
            <a:noFill/>
            <a:ln w="19050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pic>
        <p:nvPicPr>
          <p:cNvPr id="30" name="Grafik 29" descr="Gedanken mit einfarbiger Füllung">
            <a:extLst>
              <a:ext uri="{FF2B5EF4-FFF2-40B4-BE49-F238E27FC236}">
                <a16:creationId xmlns:a16="http://schemas.microsoft.com/office/drawing/2014/main" id="{D7C1437C-9F1F-5BAA-D157-D2BFD721599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24087" y="3629384"/>
            <a:ext cx="2675147" cy="2675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69100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E75B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B38ECA7-AB5A-5C89-43AF-DBA1769EA8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5342" y="365126"/>
            <a:ext cx="10515600" cy="1097916"/>
          </a:xfrm>
        </p:spPr>
        <p:txBody>
          <a:bodyPr/>
          <a:lstStyle/>
          <a:p>
            <a:r>
              <a:rPr lang="de-DE" sz="3200" dirty="0">
                <a:solidFill>
                  <a:schemeClr val="bg1"/>
                </a:solidFill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Fazit</a:t>
            </a:r>
            <a:endParaRPr lang="de-DE" dirty="0">
              <a:solidFill>
                <a:schemeClr val="bg1"/>
              </a:solidFill>
              <a:latin typeface="Noto Sans" panose="020B0502040504020204" pitchFamily="34" charset="0"/>
              <a:ea typeface="Noto Sans" panose="020B0502040504020204" pitchFamily="34" charset="0"/>
              <a:cs typeface="Noto Sans" panose="020B0502040504020204" pitchFamily="34" charset="0"/>
            </a:endParaRPr>
          </a:p>
        </p:txBody>
      </p:sp>
      <p:sp>
        <p:nvSpPr>
          <p:cNvPr id="9" name="Inhaltsplatzhalter 2">
            <a:extLst>
              <a:ext uri="{FF2B5EF4-FFF2-40B4-BE49-F238E27FC236}">
                <a16:creationId xmlns:a16="http://schemas.microsoft.com/office/drawing/2014/main" id="{1FCE60EC-9A76-6CD8-7CCC-DA7B95D40F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2141536"/>
            <a:ext cx="10515599" cy="3488299"/>
          </a:xfrm>
        </p:spPr>
        <p:txBody>
          <a:bodyPr>
            <a:normAutofit/>
          </a:bodyPr>
          <a:lstStyle/>
          <a:p>
            <a:r>
              <a:rPr lang="de-DE" sz="2400" dirty="0">
                <a:solidFill>
                  <a:schemeClr val="bg1"/>
                </a:solidFill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Zusammenfassung, warum du der beste Kandidat für die Stelle bist</a:t>
            </a:r>
          </a:p>
          <a:p>
            <a:r>
              <a:rPr lang="de-DE" sz="2400" dirty="0">
                <a:solidFill>
                  <a:schemeClr val="bg1"/>
                </a:solidFill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Bedanke dich für die Aufmerksamkeit</a:t>
            </a:r>
          </a:p>
          <a:p>
            <a:endParaRPr lang="de-DE" dirty="0">
              <a:solidFill>
                <a:schemeClr val="bg1"/>
              </a:solidFill>
              <a:latin typeface="Noto Sans" panose="020B0502040504020204" pitchFamily="34" charset="0"/>
              <a:ea typeface="Noto Sans" panose="020B0502040504020204" pitchFamily="34" charset="0"/>
              <a:cs typeface="Noto Sans" panose="020B0502040504020204" pitchFamily="34" charset="0"/>
            </a:endParaRPr>
          </a:p>
        </p:txBody>
      </p:sp>
      <p:grpSp>
        <p:nvGrpSpPr>
          <p:cNvPr id="14" name="Gruppieren 13">
            <a:extLst>
              <a:ext uri="{FF2B5EF4-FFF2-40B4-BE49-F238E27FC236}">
                <a16:creationId xmlns:a16="http://schemas.microsoft.com/office/drawing/2014/main" id="{7E9F8136-85D0-97A8-E2FD-4BC330BD92D1}"/>
              </a:ext>
            </a:extLst>
          </p:cNvPr>
          <p:cNvGrpSpPr/>
          <p:nvPr/>
        </p:nvGrpSpPr>
        <p:grpSpPr>
          <a:xfrm>
            <a:off x="2260107" y="5994414"/>
            <a:ext cx="2534484" cy="472374"/>
            <a:chOff x="3105877" y="5928060"/>
            <a:chExt cx="2534484" cy="472374"/>
          </a:xfrm>
        </p:grpSpPr>
        <p:pic>
          <p:nvPicPr>
            <p:cNvPr id="15" name="Grafik 14" descr="Receiver Silhouette">
              <a:extLst>
                <a:ext uri="{FF2B5EF4-FFF2-40B4-BE49-F238E27FC236}">
                  <a16:creationId xmlns:a16="http://schemas.microsoft.com/office/drawing/2014/main" id="{74E7EA03-9278-6DC2-6B96-4840E5FCEB5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3105877" y="5928060"/>
              <a:ext cx="472372" cy="472374"/>
            </a:xfrm>
            <a:prstGeom prst="rect">
              <a:avLst/>
            </a:prstGeom>
          </p:spPr>
        </p:pic>
        <p:sp>
          <p:nvSpPr>
            <p:cNvPr id="16" name="Textfeld 15">
              <a:extLst>
                <a:ext uri="{FF2B5EF4-FFF2-40B4-BE49-F238E27FC236}">
                  <a16:creationId xmlns:a16="http://schemas.microsoft.com/office/drawing/2014/main" id="{9271FFAC-CBC5-51C0-AA19-FD6DE8B1E0DA}"/>
                </a:ext>
              </a:extLst>
            </p:cNvPr>
            <p:cNvSpPr txBox="1"/>
            <p:nvPr/>
          </p:nvSpPr>
          <p:spPr>
            <a:xfrm>
              <a:off x="3578249" y="5964192"/>
              <a:ext cx="2062112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de-DE" sz="2000" dirty="0">
                  <a:solidFill>
                    <a:schemeClr val="bg1"/>
                  </a:solidFill>
                </a:rPr>
                <a:t>+ 49 0123456789</a:t>
              </a:r>
            </a:p>
          </p:txBody>
        </p:sp>
      </p:grpSp>
      <p:grpSp>
        <p:nvGrpSpPr>
          <p:cNvPr id="17" name="Gruppieren 16">
            <a:extLst>
              <a:ext uri="{FF2B5EF4-FFF2-40B4-BE49-F238E27FC236}">
                <a16:creationId xmlns:a16="http://schemas.microsoft.com/office/drawing/2014/main" id="{990C2CE3-B951-DF5F-A23A-BA8829D9F13B}"/>
              </a:ext>
            </a:extLst>
          </p:cNvPr>
          <p:cNvGrpSpPr/>
          <p:nvPr/>
        </p:nvGrpSpPr>
        <p:grpSpPr>
          <a:xfrm>
            <a:off x="5786773" y="5994801"/>
            <a:ext cx="4145120" cy="471600"/>
            <a:chOff x="6632543" y="5774442"/>
            <a:chExt cx="4145120" cy="471600"/>
          </a:xfrm>
        </p:grpSpPr>
        <p:pic>
          <p:nvPicPr>
            <p:cNvPr id="18" name="Grafik 17" descr="Umschlag Silhouette">
              <a:extLst>
                <a:ext uri="{FF2B5EF4-FFF2-40B4-BE49-F238E27FC236}">
                  <a16:creationId xmlns:a16="http://schemas.microsoft.com/office/drawing/2014/main" id="{7828FF85-5208-20D6-16E5-1D5FD3B27E9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6632543" y="5774442"/>
              <a:ext cx="471600" cy="471600"/>
            </a:xfrm>
            <a:prstGeom prst="rect">
              <a:avLst/>
            </a:prstGeom>
          </p:spPr>
        </p:pic>
        <p:sp>
          <p:nvSpPr>
            <p:cNvPr id="19" name="Textfeld 18">
              <a:extLst>
                <a:ext uri="{FF2B5EF4-FFF2-40B4-BE49-F238E27FC236}">
                  <a16:creationId xmlns:a16="http://schemas.microsoft.com/office/drawing/2014/main" id="{3BB1ED24-2397-8189-CA3D-0431ACB8C2D3}"/>
                </a:ext>
              </a:extLst>
            </p:cNvPr>
            <p:cNvSpPr txBox="1"/>
            <p:nvPr/>
          </p:nvSpPr>
          <p:spPr>
            <a:xfrm>
              <a:off x="7102388" y="5810187"/>
              <a:ext cx="3675275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de-DE" sz="2000" dirty="0">
                  <a:solidFill>
                    <a:schemeClr val="bg1"/>
                  </a:solidFill>
                </a:rPr>
                <a:t>max.mustermann@anbieter.com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986235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2_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170</Words>
  <Application>Microsoft Office PowerPoint</Application>
  <PresentationFormat>Breitbild</PresentationFormat>
  <Paragraphs>45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Noto Sans</vt:lpstr>
      <vt:lpstr>Office</vt:lpstr>
      <vt:lpstr>2_Office</vt:lpstr>
      <vt:lpstr>Max Mustermann</vt:lpstr>
      <vt:lpstr>Inhalt</vt:lpstr>
      <vt:lpstr>Persönliche Daten</vt:lpstr>
      <vt:lpstr>Werdegang</vt:lpstr>
      <vt:lpstr>Persönliche Erfolge – Beispiel A</vt:lpstr>
      <vt:lpstr>Fazit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Max Mustermann</dc:title>
  <dc:creator>Nicole Schulz</dc:creator>
  <cp:lastModifiedBy>Nicole Schulz</cp:lastModifiedBy>
  <cp:revision>6</cp:revision>
  <dcterms:created xsi:type="dcterms:W3CDTF">2023-02-01T12:43:00Z</dcterms:created>
  <dcterms:modified xsi:type="dcterms:W3CDTF">2023-02-17T10:18:20Z</dcterms:modified>
</cp:coreProperties>
</file>